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79" r:id="rId23"/>
    <p:sldId id="257" r:id="rId24"/>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5FF"/>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1138"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14/03/2023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22</a:t>
            </a:fld>
            <a:endParaRPr lang="it-IT"/>
          </a:p>
        </p:txBody>
      </p:sp>
    </p:spTree>
    <p:extLst>
      <p:ext uri="{BB962C8B-B14F-4D97-AF65-F5344CB8AC3E}">
        <p14:creationId xmlns:p14="http://schemas.microsoft.com/office/powerpoint/2010/main" val="130183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rep01467" TargetMode="Externa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9000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Immagine 3" descr="Immagine che contiene web&#10;&#10;Descrizione generata automaticamente">
            <a:extLst>
              <a:ext uri="{FF2B5EF4-FFF2-40B4-BE49-F238E27FC236}">
                <a16:creationId xmlns:a16="http://schemas.microsoft.com/office/drawing/2014/main" id="{E65C57B1-AC4F-F222-4A98-D05688BA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450" y="1490287"/>
            <a:ext cx="12936294" cy="10584238"/>
          </a:xfrm>
          <a:prstGeom prst="rect">
            <a:avLst/>
          </a:prstGeom>
        </p:spPr>
      </p:pic>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10052050" y="4146873"/>
            <a:ext cx="9144000" cy="677606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8070850" y="11217664"/>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453AA529-55CB-0BFF-FDFA-51BD60974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30" y="4441487"/>
            <a:ext cx="8656620" cy="5956638"/>
          </a:xfrm>
          <a:prstGeom prst="rect">
            <a:avLst/>
          </a:prstGeom>
        </p:spPr>
      </p:pic>
      <p:sp>
        <p:nvSpPr>
          <p:cNvPr id="11" name="CasellaDiTesto 10">
            <a:extLst>
              <a:ext uri="{FF2B5EF4-FFF2-40B4-BE49-F238E27FC236}">
                <a16:creationId xmlns:a16="http://schemas.microsoft.com/office/drawing/2014/main" id="{DBB54137-539B-1152-E629-E28DFE863EA9}"/>
              </a:ext>
            </a:extLst>
          </p:cNvPr>
          <p:cNvSpPr txBox="1"/>
          <p:nvPr/>
        </p:nvSpPr>
        <p:spPr>
          <a:xfrm>
            <a:off x="-414244" y="10398125"/>
            <a:ext cx="8866094" cy="2087751"/>
          </a:xfrm>
          <a:prstGeom prst="rect">
            <a:avLst/>
          </a:prstGeom>
          <a:noFill/>
        </p:spPr>
        <p:txBody>
          <a:bodyPr wrap="square">
            <a:spAutoFit/>
          </a:body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6"/>
              </a:rPr>
              <a:t>nature.com</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438400" cy="162980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0.071</a:t>
                </a:r>
              </a:p>
            </p:txBody>
          </p:sp>
        </mc:Choice>
        <mc:Fallback xmlns="">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240521"/>
                <a:ext cx="2438400" cy="1629805"/>
              </a:xfrm>
              <a:prstGeom prst="rect">
                <a:avLst/>
              </a:prstGeom>
              <a:blipFill>
                <a:blip r:embed="rId6"/>
                <a:stretch>
                  <a:fillRect l="-5970" t="-4461" b="-8178"/>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073525"/>
                <a:ext cx="2667000" cy="255454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0.085</a:t>
                </a:r>
              </a:p>
            </p:txBody>
          </p:sp>
        </mc:Choice>
        <mc:Fallback xmlns="">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073525"/>
                <a:ext cx="2667000" cy="2554545"/>
              </a:xfrm>
              <a:prstGeom prst="rect">
                <a:avLst/>
              </a:prstGeom>
              <a:blipFill>
                <a:blip r:embed="rId6"/>
                <a:stretch>
                  <a:fillRect l="-5455" t="-2850" b="-7126"/>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35FD74FF-E203-5AA3-F08E-1845D519298D}"/>
                  </a:ext>
                </a:extLst>
              </p:cNvPr>
              <p:cNvSpPr txBox="1"/>
              <p:nvPr/>
            </p:nvSpPr>
            <p:spPr>
              <a:xfrm>
                <a:off x="14915152" y="4073525"/>
                <a:ext cx="2667000" cy="2554545"/>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0.056</a:t>
                </a:r>
              </a:p>
            </p:txBody>
          </p:sp>
        </mc:Choice>
        <mc:Fallback xmlns="">
          <p:sp>
            <p:nvSpPr>
              <p:cNvPr id="3" name="CasellaDiTesto 2">
                <a:extLst>
                  <a:ext uri="{FF2B5EF4-FFF2-40B4-BE49-F238E27FC236}">
                    <a16:creationId xmlns:a16="http://schemas.microsoft.com/office/drawing/2014/main" id="{35FD74FF-E203-5AA3-F08E-1845D519298D}"/>
                  </a:ext>
                </a:extLst>
              </p:cNvPr>
              <p:cNvSpPr txBox="1">
                <a:spLocks noRot="1" noChangeAspect="1" noMove="1" noResize="1" noEditPoints="1" noAdjustHandles="1" noChangeArrowheads="1" noChangeShapeType="1" noTextEdit="1"/>
              </p:cNvSpPr>
              <p:nvPr/>
            </p:nvSpPr>
            <p:spPr>
              <a:xfrm>
                <a:off x="14915152" y="4073525"/>
                <a:ext cx="2667000" cy="2554545"/>
              </a:xfrm>
              <a:prstGeom prst="rect">
                <a:avLst/>
              </a:prstGeom>
              <a:blipFill>
                <a:blip r:embed="rId7"/>
                <a:stretch>
                  <a:fillRect l="-5695" t="-2850" b="-7126"/>
                </a:stretch>
              </a:blipFill>
              <a:ln>
                <a:solidFill>
                  <a:schemeClr val="tx1"/>
                </a:solidFill>
                <a:bevel/>
              </a:ln>
              <a:effectLst/>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2026864" cy="1577035"/>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0.197</a:t>
                </a:r>
              </a:p>
            </p:txBody>
          </p:sp>
        </mc:Choice>
        <mc:Fallback xmlns="">
          <p:sp>
            <p:nvSpPr>
              <p:cNvPr id="13" name="CasellaDiTesto 12">
                <a:extLst>
                  <a:ext uri="{FF2B5EF4-FFF2-40B4-BE49-F238E27FC236}">
                    <a16:creationId xmlns:a16="http://schemas.microsoft.com/office/drawing/2014/main" id="{0383929A-9408-6C27-ED09-B8E7C0B702FF}"/>
                  </a:ext>
                </a:extLst>
              </p:cNvPr>
              <p:cNvSpPr txBox="1">
                <a:spLocks noRot="1" noChangeAspect="1" noMove="1" noResize="1" noEditPoints="1" noAdjustHandles="1" noChangeArrowheads="1" noChangeShapeType="1" noTextEdit="1"/>
              </p:cNvSpPr>
              <p:nvPr/>
            </p:nvSpPr>
            <p:spPr>
              <a:xfrm>
                <a:off x="14730786" y="4491651"/>
                <a:ext cx="2026864" cy="1577035"/>
              </a:xfrm>
              <a:prstGeom prst="rect">
                <a:avLst/>
              </a:prstGeom>
              <a:blipFill>
                <a:blip r:embed="rId6"/>
                <a:stretch>
                  <a:fillRect l="-7164" t="-4598" r="-2985"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ED001C74-497F-859E-82D1-37981F16994F}"/>
                  </a:ext>
                </a:extLst>
              </p:cNvPr>
              <p:cNvSpPr txBox="1"/>
              <p:nvPr/>
            </p:nvSpPr>
            <p:spPr>
              <a:xfrm>
                <a:off x="17264726" y="6718497"/>
                <a:ext cx="2083723" cy="1577035"/>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0.122</a:t>
                </a:r>
              </a:p>
            </p:txBody>
          </p:sp>
        </mc:Choice>
        <mc:Fallback xmlns="">
          <p:sp>
            <p:nvSpPr>
              <p:cNvPr id="9" name="CasellaDiTesto 8">
                <a:extLst>
                  <a:ext uri="{FF2B5EF4-FFF2-40B4-BE49-F238E27FC236}">
                    <a16:creationId xmlns:a16="http://schemas.microsoft.com/office/drawing/2014/main" id="{ED001C74-497F-859E-82D1-37981F16994F}"/>
                  </a:ext>
                </a:extLst>
              </p:cNvPr>
              <p:cNvSpPr txBox="1">
                <a:spLocks noRot="1" noChangeAspect="1" noMove="1" noResize="1" noEditPoints="1" noAdjustHandles="1" noChangeArrowheads="1" noChangeShapeType="1" noTextEdit="1"/>
              </p:cNvSpPr>
              <p:nvPr/>
            </p:nvSpPr>
            <p:spPr>
              <a:xfrm>
                <a:off x="17264726" y="6718497"/>
                <a:ext cx="2083723" cy="1577035"/>
              </a:xfrm>
              <a:prstGeom prst="rect">
                <a:avLst/>
              </a:prstGeom>
              <a:blipFill>
                <a:blip r:embed="rId7"/>
                <a:stretch>
                  <a:fillRect l="-6977" t="-4598" r="-291"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Conclusions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193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The network has no distinctive features except for the community structure. Regarding this we can compare the various algorithms used:</a:t>
            </a:r>
          </a:p>
        </p:txBody>
      </p:sp>
      <p:graphicFrame>
        <p:nvGraphicFramePr>
          <p:cNvPr id="11" name="Tabella 12">
            <a:extLst>
              <a:ext uri="{FF2B5EF4-FFF2-40B4-BE49-F238E27FC236}">
                <a16:creationId xmlns:a16="http://schemas.microsoft.com/office/drawing/2014/main" id="{2692AD26-383B-0807-1B39-85E516E27847}"/>
              </a:ext>
            </a:extLst>
          </p:cNvPr>
          <p:cNvGraphicFramePr>
            <a:graphicFrameLocks noGrp="1"/>
          </p:cNvGraphicFramePr>
          <p:nvPr>
            <p:extLst>
              <p:ext uri="{D42A27DB-BD31-4B8C-83A1-F6EECF244321}">
                <p14:modId xmlns:p14="http://schemas.microsoft.com/office/powerpoint/2010/main" val="1546730871"/>
              </p:ext>
            </p:extLst>
          </p:nvPr>
        </p:nvGraphicFramePr>
        <p:xfrm>
          <a:off x="576957" y="5183515"/>
          <a:ext cx="18950185" cy="4114800"/>
        </p:xfrm>
        <a:graphic>
          <a:graphicData uri="http://schemas.openxmlformats.org/drawingml/2006/table">
            <a:tbl>
              <a:tblPr firstRow="1" bandRow="1">
                <a:effectLst/>
                <a:tableStyleId>{5C22544A-7EE6-4342-B048-85BDC9FD1C3A}</a:tableStyleId>
              </a:tblPr>
              <a:tblGrid>
                <a:gridCol w="8209873">
                  <a:extLst>
                    <a:ext uri="{9D8B030D-6E8A-4147-A177-3AD203B41FA5}">
                      <a16:colId xmlns:a16="http://schemas.microsoft.com/office/drawing/2014/main" val="3376615425"/>
                    </a:ext>
                  </a:extLst>
                </a:gridCol>
                <a:gridCol w="3423283">
                  <a:extLst>
                    <a:ext uri="{9D8B030D-6E8A-4147-A177-3AD203B41FA5}">
                      <a16:colId xmlns:a16="http://schemas.microsoft.com/office/drawing/2014/main" val="1138665076"/>
                    </a:ext>
                  </a:extLst>
                </a:gridCol>
                <a:gridCol w="2868930">
                  <a:extLst>
                    <a:ext uri="{9D8B030D-6E8A-4147-A177-3AD203B41FA5}">
                      <a16:colId xmlns:a16="http://schemas.microsoft.com/office/drawing/2014/main" val="769136825"/>
                    </a:ext>
                  </a:extLst>
                </a:gridCol>
                <a:gridCol w="4448099">
                  <a:extLst>
                    <a:ext uri="{9D8B030D-6E8A-4147-A177-3AD203B41FA5}">
                      <a16:colId xmlns:a16="http://schemas.microsoft.com/office/drawing/2014/main" val="3218187016"/>
                    </a:ext>
                  </a:extLst>
                </a:gridCol>
              </a:tblGrid>
              <a:tr h="370840">
                <a:tc>
                  <a:txBody>
                    <a:bodyPr/>
                    <a:lstStyle/>
                    <a:p>
                      <a:pPr lvl="1" algn="ctr"/>
                      <a:r>
                        <a:rPr lang="en-US" sz="3600" b="1" strike="noStrike" kern="0" spc="-200" dirty="0">
                          <a:solidFill>
                            <a:schemeClr val="tx1"/>
                          </a:solidFill>
                          <a:effectLst>
                            <a:outerShdw blurRad="38100" dist="38100" dir="2700000" algn="tl">
                              <a:srgbClr val="000000">
                                <a:alpha val="43137"/>
                              </a:srgbClr>
                            </a:outerShdw>
                          </a:effectLst>
                          <a:ea typeface="-OC Format Sans Bd" panose="00000800000000000000" pitchFamily="50" charset="0"/>
                        </a:rPr>
                        <a:t>Algorithm</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a:solidFill>
                            <a:schemeClr val="tx1"/>
                          </a:solidFill>
                          <a:effectLst>
                            <a:outerShdw blurRad="38100" dist="38100" dir="2700000" algn="tl">
                              <a:srgbClr val="000000">
                                <a:alpha val="43137"/>
                              </a:srgbClr>
                            </a:outerShdw>
                          </a:effectLst>
                        </a:rPr>
                        <a:t>Communities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Modularity</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Avg</a:t>
                      </a:r>
                      <a:r>
                        <a:rPr lang="it-IT" sz="3600" b="1" strike="noStrike" dirty="0">
                          <a:solidFill>
                            <a:schemeClr val="tx1"/>
                          </a:solidFill>
                          <a:effectLst>
                            <a:outerShdw blurRad="38100" dist="38100" dir="2700000" algn="tl">
                              <a:srgbClr val="000000">
                                <a:alpha val="43137"/>
                              </a:srgbClr>
                            </a:outerShdw>
                          </a:effectLst>
                        </a:rPr>
                        <a:t>. </a:t>
                      </a:r>
                      <a:r>
                        <a:rPr lang="it-IT" sz="3600" b="1" strike="noStrike" dirty="0" err="1">
                          <a:solidFill>
                            <a:schemeClr val="tx1"/>
                          </a:solidFill>
                          <a:effectLst>
                            <a:outerShdw blurRad="38100" dist="38100" dir="2700000" algn="tl">
                              <a:srgbClr val="000000">
                                <a:alpha val="43137"/>
                              </a:srgbClr>
                            </a:outerShdw>
                          </a:effectLst>
                        </a:rPr>
                        <a:t>Conductance</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extLst>
                  <a:ext uri="{0D108BD9-81ED-4DB2-BD59-A6C34878D82A}">
                    <a16:rowId xmlns:a16="http://schemas.microsoft.com/office/drawing/2014/main" val="3895619027"/>
                  </a:ext>
                </a:extLst>
              </a:tr>
              <a:tr h="370840">
                <a:tc>
                  <a:txBody>
                    <a:bodyPr/>
                    <a:lstStyle/>
                    <a:p>
                      <a:pPr algn="l"/>
                      <a:r>
                        <a:rPr lang="it-IT" sz="3200" b="1" dirty="0" err="1"/>
                        <a:t>Louvain</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1868353"/>
                  </a:ext>
                </a:extLst>
              </a:tr>
              <a:tr h="370840">
                <a:tc>
                  <a:txBody>
                    <a:bodyPr/>
                    <a:lstStyle/>
                    <a:p>
                      <a:pPr algn="l"/>
                      <a:r>
                        <a:rPr lang="it-IT" sz="3200" b="1" dirty="0" err="1"/>
                        <a:t>Persistance</a:t>
                      </a:r>
                      <a:r>
                        <a:rPr lang="it-IT" sz="3200" b="1" dirty="0"/>
                        <a:t> </a:t>
                      </a:r>
                      <a:r>
                        <a:rPr lang="it-IT" sz="3200" b="1" dirty="0" err="1"/>
                        <a:t>probabilities</a:t>
                      </a:r>
                      <a:r>
                        <a:rPr lang="it-IT" sz="3200" b="1" dirty="0"/>
                        <a:t> – </a:t>
                      </a:r>
                      <a:r>
                        <a:rPr lang="it-IT" sz="3200" b="1" dirty="0" err="1"/>
                        <a:t>sht</a:t>
                      </a:r>
                      <a:r>
                        <a:rPr lang="it-IT" sz="3200" b="1" dirty="0"/>
                        <a:t>. </a:t>
                      </a:r>
                      <a:r>
                        <a:rPr lang="it-IT" sz="3200" b="1" dirty="0" err="1"/>
                        <a:t>Path</a:t>
                      </a:r>
                      <a:r>
                        <a:rPr lang="it-IT" sz="3200" b="1" dirty="0"/>
                        <a:t> (</a:t>
                      </a:r>
                      <a:r>
                        <a:rPr lang="el-GR" sz="3200" b="1" dirty="0"/>
                        <a:t>α</a:t>
                      </a:r>
                      <a:r>
                        <a:rPr lang="it-IT" sz="3200" b="1"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4956319"/>
                  </a:ext>
                </a:extLst>
              </a:tr>
              <a:tr h="37084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it-IT" sz="3200" b="1" dirty="0" err="1"/>
                        <a:t>Persistance</a:t>
                      </a:r>
                      <a:r>
                        <a:rPr lang="it-IT" sz="3200" b="1" dirty="0"/>
                        <a:t> </a:t>
                      </a:r>
                      <a:r>
                        <a:rPr lang="it-IT" sz="3200" b="1" dirty="0" err="1"/>
                        <a:t>probabilities</a:t>
                      </a:r>
                      <a:r>
                        <a:rPr lang="it-IT" sz="3200" b="1" dirty="0"/>
                        <a:t> – </a:t>
                      </a:r>
                      <a:r>
                        <a:rPr lang="it-IT" sz="3200" b="1" dirty="0" err="1"/>
                        <a:t>mfpt</a:t>
                      </a:r>
                      <a:r>
                        <a:rPr lang="it-IT" sz="3200" b="1" dirty="0"/>
                        <a:t> (</a:t>
                      </a:r>
                      <a:r>
                        <a:rPr lang="el-GR" sz="3200" b="1" dirty="0"/>
                        <a:t>α</a:t>
                      </a:r>
                      <a:r>
                        <a:rPr lang="it-IT" sz="32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089179"/>
                  </a:ext>
                </a:extLst>
              </a:tr>
              <a:tr h="370840">
                <a:tc>
                  <a:txBody>
                    <a:bodyPr/>
                    <a:lstStyle/>
                    <a:p>
                      <a:pPr algn="l"/>
                      <a:r>
                        <a:rPr lang="it-IT" sz="3200" b="1" dirty="0" err="1"/>
                        <a:t>Infomap</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6224257"/>
                  </a:ext>
                </a:extLst>
              </a:tr>
              <a:tr h="370840">
                <a:tc>
                  <a:txBody>
                    <a:bodyPr/>
                    <a:lstStyle/>
                    <a:p>
                      <a:pPr algn="l"/>
                      <a:r>
                        <a:rPr lang="it-IT" sz="3200" b="1" dirty="0"/>
                        <a:t>LPA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343 </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0.5617</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0.442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8461828"/>
                  </a:ext>
                </a:extLst>
              </a:tr>
              <a:tr h="370840">
                <a:tc>
                  <a:txBody>
                    <a:bodyPr/>
                    <a:lstStyle/>
                    <a:p>
                      <a:pPr algn="l"/>
                      <a:r>
                        <a:rPr lang="it-IT" sz="3200" b="1" dirty="0"/>
                        <a:t>BPA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0.122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529994"/>
                  </a:ext>
                </a:extLst>
              </a:tr>
            </a:tbl>
          </a:graphicData>
        </a:graphic>
      </p:graphicFrame>
      <p:sp>
        <p:nvSpPr>
          <p:cNvPr id="13" name="CasellaDiTesto 12">
            <a:extLst>
              <a:ext uri="{FF2B5EF4-FFF2-40B4-BE49-F238E27FC236}">
                <a16:creationId xmlns:a16="http://schemas.microsoft.com/office/drawing/2014/main" id="{5264AA16-0AA2-AAFC-E4DF-8B113E81592C}"/>
              </a:ext>
            </a:extLst>
          </p:cNvPr>
          <p:cNvSpPr txBox="1"/>
          <p:nvPr/>
        </p:nvSpPr>
        <p:spPr>
          <a:xfrm>
            <a:off x="3881436" y="9951105"/>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Fig.27: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algorithms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comparison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47442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(26) but only one of them is relevant, so only the latter has been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6" y="5089066"/>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1" y="3387725"/>
            <a:ext cx="11566207" cy="222881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small word nor scale-free, moreover the network has almost tree-like structure and it’s very sparse.</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CasellaDiTesto 18">
            <a:extLst>
              <a:ext uri="{FF2B5EF4-FFF2-40B4-BE49-F238E27FC236}">
                <a16:creationId xmlns:a16="http://schemas.microsoft.com/office/drawing/2014/main" id="{B6297119-EABF-C081-B5AF-B7CF1C59D0AC}"/>
              </a:ext>
            </a:extLst>
          </p:cNvPr>
          <p:cNvSpPr txBox="1"/>
          <p:nvPr/>
        </p:nvSpPr>
        <p:spPr>
          <a:xfrm>
            <a:off x="11804650"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Immagine 2">
            <a:extLst>
              <a:ext uri="{FF2B5EF4-FFF2-40B4-BE49-F238E27FC236}">
                <a16:creationId xmlns:a16="http://schemas.microsoft.com/office/drawing/2014/main" id="{293319E9-F6E0-569E-F0B4-C114F75E0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58214" y="1935731"/>
            <a:ext cx="7544278" cy="2899794"/>
          </a:xfrm>
          <a:prstGeom prst="rect">
            <a:avLst/>
          </a:prstGeom>
        </p:spPr>
      </p:pic>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Immagine 3" descr="Immagine che contiene oggetto da esterni, ragnatela&#10;&#10;Descrizione generata automaticamente">
            <a:extLst>
              <a:ext uri="{FF2B5EF4-FFF2-40B4-BE49-F238E27FC236}">
                <a16:creationId xmlns:a16="http://schemas.microsoft.com/office/drawing/2014/main" id="{A0FACDFC-D23A-22DE-C67B-DFFFDDF70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632" y="1330325"/>
            <a:ext cx="13225018" cy="10820468"/>
          </a:xfrm>
          <a:prstGeom prst="rect">
            <a:avLst/>
          </a:prstGeom>
        </p:spPr>
      </p:pic>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276822" y="1672943"/>
            <a:ext cx="12681228" cy="1040041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Immagine 10">
            <a:extLst>
              <a:ext uri="{FF2B5EF4-FFF2-40B4-BE49-F238E27FC236}">
                <a16:creationId xmlns:a16="http://schemas.microsoft.com/office/drawing/2014/main" id="{6CF5C932-D7BC-2388-49AC-5F302090E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450" y="1492911"/>
            <a:ext cx="12933084" cy="10581614"/>
          </a:xfrm>
          <a:prstGeom prst="rect">
            <a:avLst/>
          </a:prstGeom>
        </p:spPr>
      </p:pic>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4220</TotalTime>
  <Words>1842</Words>
  <Application>Microsoft Office PowerPoint</Application>
  <PresentationFormat>Personalizzato</PresentationFormat>
  <Paragraphs>277</Paragraphs>
  <Slides>23</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Arial</vt:lpstr>
      <vt:lpstr>Calibri</vt:lpstr>
      <vt:lpstr>Calibri (Corpo)</vt:lpstr>
      <vt:lpstr>Calibri Light</vt:lpstr>
      <vt:lpstr>Cambria Math</vt:lpstr>
      <vt:lpstr>-OC Format Sans Bd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107</cp:revision>
  <dcterms:created xsi:type="dcterms:W3CDTF">2022-09-19T06:36:01Z</dcterms:created>
  <dcterms:modified xsi:type="dcterms:W3CDTF">2023-03-14T14:37:57Z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